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9"/>
    <p:restoredTop sz="94684"/>
  </p:normalViewPr>
  <p:slideViewPr>
    <p:cSldViewPr snapToGrid="0" snapToObjects="1">
      <p:cViewPr>
        <p:scale>
          <a:sx n="56" d="100"/>
          <a:sy n="56" d="100"/>
        </p:scale>
        <p:origin x="132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60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78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5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9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30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2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4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6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8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0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91449-7B53-5B48-9806-4B8D9E8F18C7}" type="datetimeFigureOut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EBAC8-85E0-C144-A1DF-CF68CE152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2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Compressed Sensing MRI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Drew McCallister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1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Allows for recovery of data that is sparse in a wavelet basis from a randomly under-sampled “sensing” measurement basis</a:t>
            </a:r>
          </a:p>
          <a:p>
            <a:pPr marL="0" indent="0">
              <a:buNone/>
            </a:pPr>
            <a:r>
              <a:rPr lang="en-US" dirty="0" smtClean="0"/>
              <a:t>Applications far beyond MRI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Sensor Networks and data acquisition</a:t>
            </a:r>
          </a:p>
          <a:p>
            <a:pPr lvl="2"/>
            <a:r>
              <a:rPr lang="en-US" dirty="0" smtClean="0"/>
              <a:t>Reduction of power consumption and reduced sensor processing</a:t>
            </a:r>
          </a:p>
          <a:p>
            <a:pPr marL="914400" lvl="1" indent="-457200">
              <a:buAutoNum type="arabicPeriod" startAt="2"/>
            </a:pPr>
            <a:r>
              <a:rPr lang="en-US" dirty="0" smtClean="0"/>
              <a:t>Astronomy </a:t>
            </a:r>
          </a:p>
          <a:p>
            <a:pPr lvl="2"/>
            <a:r>
              <a:rPr lang="en-US" dirty="0" smtClean="0"/>
              <a:t>Reconstruction of signal from incomplete and noisy data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/>
              <a:t>Linear </a:t>
            </a:r>
            <a:r>
              <a:rPr lang="en-US" dirty="0" smtClean="0"/>
              <a:t>coding</a:t>
            </a:r>
          </a:p>
          <a:p>
            <a:pPr lvl="2"/>
            <a:r>
              <a:rPr lang="en-US" dirty="0" smtClean="0"/>
              <a:t>Reconstruction of corrupted transmissions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38200" y="5665569"/>
            <a:ext cx="765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Good short intro for those interested:</a:t>
            </a:r>
          </a:p>
          <a:p>
            <a:r>
              <a:rPr lang="en-US" dirty="0" smtClean="0"/>
              <a:t>Terrence Tao’s blog on single pixel cameras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MRI 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6766" y="3344528"/>
                <a:ext cx="10515600" cy="301875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Gradient Fields applied in X , Y and Z directions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i="1" dirty="0" smtClean="0"/>
                  <a:t>Ex:  B= B</a:t>
                </a:r>
                <a:r>
                  <a:rPr lang="en-US" i="1" baseline="-25000" dirty="0" smtClean="0"/>
                  <a:t>0</a:t>
                </a:r>
                <a:r>
                  <a:rPr lang="en-US" i="1" dirty="0" smtClean="0"/>
                  <a:t>+G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en-US" i="1" dirty="0" smtClean="0"/>
                  <a:t>x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2-D acquisitions: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Slice selection gradient (Z)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Phase(X) and </a:t>
                </a:r>
                <a:r>
                  <a:rPr lang="en-US" dirty="0"/>
                  <a:t>F</a:t>
                </a:r>
                <a:r>
                  <a:rPr lang="en-US" dirty="0" smtClean="0"/>
                  <a:t>req.(Y) gradient move through 2-D k-space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err="1" smtClean="0"/>
                  <a:t>NxN</a:t>
                </a:r>
                <a:r>
                  <a:rPr lang="en-US" dirty="0" smtClean="0"/>
                  <a:t> k-space matrix Fourier transformed to </a:t>
                </a:r>
                <a:r>
                  <a:rPr lang="en-US" dirty="0" err="1" smtClean="0"/>
                  <a:t>NxN</a:t>
                </a:r>
                <a:r>
                  <a:rPr lang="en-US" dirty="0" smtClean="0"/>
                  <a:t> image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766" y="3344528"/>
                <a:ext cx="10515600" cy="3018757"/>
              </a:xfrm>
              <a:blipFill rotWithShape="0">
                <a:blip r:embed="rId2"/>
                <a:stretch>
                  <a:fillRect l="-1159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032" y="3556917"/>
            <a:ext cx="3251200" cy="288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0" y="3236062"/>
            <a:ext cx="259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Illustration of z-gradient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616766" y="1690689"/>
                <a:ext cx="10515600" cy="18385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Spins are in </a:t>
                </a:r>
                <a:r>
                  <a:rPr lang="en-US" dirty="0"/>
                  <a:t>e</a:t>
                </a:r>
                <a:r>
                  <a:rPr lang="en-US" dirty="0" smtClean="0"/>
                  <a:t>xternal </a:t>
                </a:r>
                <a:r>
                  <a:rPr lang="en-US" dirty="0"/>
                  <a:t>m</a:t>
                </a:r>
                <a:r>
                  <a:rPr lang="en-US" dirty="0" smtClean="0"/>
                  <a:t>agnetic </a:t>
                </a:r>
                <a:r>
                  <a:rPr lang="en-US" dirty="0"/>
                  <a:t>f</a:t>
                </a:r>
                <a:r>
                  <a:rPr lang="en-US" dirty="0" smtClean="0"/>
                  <a:t>ield </a:t>
                </a:r>
                <a:r>
                  <a:rPr lang="en-US" i="1" dirty="0" smtClean="0"/>
                  <a:t>B</a:t>
                </a:r>
                <a:r>
                  <a:rPr lang="en-US" i="1" baseline="-25000" dirty="0" smtClean="0"/>
                  <a:t>0</a:t>
                </a:r>
                <a:endParaRPr lang="en-US" dirty="0" smtClean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 smtClean="0"/>
                  <a:t>R-F pulse flips </a:t>
                </a:r>
                <a:r>
                  <a:rPr lang="en-US" dirty="0"/>
                  <a:t>s</a:t>
                </a:r>
                <a:r>
                  <a:rPr lang="en-US" dirty="0" smtClean="0"/>
                  <a:t>pins which </a:t>
                </a:r>
                <a:r>
                  <a:rPr lang="en-US" dirty="0" err="1" smtClean="0"/>
                  <a:t>precess</a:t>
                </a:r>
                <a:r>
                  <a:rPr lang="en-US" dirty="0" smtClean="0"/>
                  <a:t>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𝜔</m:t>
                    </m:r>
                  </m:oMath>
                </a14:m>
                <a:r>
                  <a:rPr lang="en-US" i="1" dirty="0" smtClean="0"/>
                  <a:t>=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i="1" dirty="0" smtClean="0"/>
                  <a:t>B</a:t>
                </a:r>
                <a:endParaRPr lang="en-US" dirty="0" smtClean="0"/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6" y="1690689"/>
                <a:ext cx="10515600" cy="1838506"/>
              </a:xfrm>
              <a:prstGeom prst="rect">
                <a:avLst/>
              </a:prstGeom>
              <a:blipFill rotWithShape="0">
                <a:blip r:embed="rId4"/>
                <a:stretch>
                  <a:fillRect l="-1159" t="-2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/>
          <p:cNvSpPr/>
          <p:nvPr/>
        </p:nvSpPr>
        <p:spPr>
          <a:xfrm>
            <a:off x="8665025" y="1662788"/>
            <a:ext cx="697093" cy="697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718298" y="1660865"/>
            <a:ext cx="697093" cy="697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8415512" y="1812523"/>
            <a:ext cx="1196118" cy="2406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10466923" y="1889101"/>
            <a:ext cx="1196118" cy="2406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6200000">
            <a:off x="8186113" y="1266760"/>
            <a:ext cx="644780" cy="1434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982159" y="1154016"/>
            <a:ext cx="598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B</a:t>
            </a:r>
            <a:r>
              <a:rPr lang="en-US" sz="2400" i="1" baseline="-25000" dirty="0" smtClean="0"/>
              <a:t>0</a:t>
            </a:r>
            <a:endParaRPr lang="en-US" sz="2400" i="1" dirty="0"/>
          </a:p>
        </p:txBody>
      </p:sp>
      <p:sp>
        <p:nvSpPr>
          <p:cNvPr id="19" name="Right Arrow 18"/>
          <p:cNvSpPr/>
          <p:nvPr/>
        </p:nvSpPr>
        <p:spPr>
          <a:xfrm>
            <a:off x="9675161" y="1676620"/>
            <a:ext cx="536738" cy="69709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3547042">
            <a:off x="9398598" y="944693"/>
            <a:ext cx="497866" cy="571500"/>
          </a:xfrm>
          <a:custGeom>
            <a:avLst/>
            <a:gdLst>
              <a:gd name="connsiteX0" fmla="*/ 0 w 497866"/>
              <a:gd name="connsiteY0" fmla="*/ 0 h 571500"/>
              <a:gd name="connsiteX1" fmla="*/ 304800 w 497866"/>
              <a:gd name="connsiteY1" fmla="*/ 95250 h 571500"/>
              <a:gd name="connsiteX2" fmla="*/ 114300 w 497866"/>
              <a:gd name="connsiteY2" fmla="*/ 304800 h 571500"/>
              <a:gd name="connsiteX3" fmla="*/ 495300 w 497866"/>
              <a:gd name="connsiteY3" fmla="*/ 361950 h 571500"/>
              <a:gd name="connsiteX4" fmla="*/ 285750 w 497866"/>
              <a:gd name="connsiteY4" fmla="*/ 514350 h 571500"/>
              <a:gd name="connsiteX5" fmla="*/ 381000 w 497866"/>
              <a:gd name="connsiteY5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866" h="571500">
                <a:moveTo>
                  <a:pt x="0" y="0"/>
                </a:moveTo>
                <a:cubicBezTo>
                  <a:pt x="142875" y="22225"/>
                  <a:pt x="285750" y="44450"/>
                  <a:pt x="304800" y="95250"/>
                </a:cubicBezTo>
                <a:cubicBezTo>
                  <a:pt x="323850" y="146050"/>
                  <a:pt x="82550" y="260350"/>
                  <a:pt x="114300" y="304800"/>
                </a:cubicBezTo>
                <a:cubicBezTo>
                  <a:pt x="146050" y="349250"/>
                  <a:pt x="466725" y="327025"/>
                  <a:pt x="495300" y="361950"/>
                </a:cubicBezTo>
                <a:cubicBezTo>
                  <a:pt x="523875" y="396875"/>
                  <a:pt x="304800" y="479425"/>
                  <a:pt x="285750" y="514350"/>
                </a:cubicBezTo>
                <a:cubicBezTo>
                  <a:pt x="266700" y="549275"/>
                  <a:pt x="358775" y="565150"/>
                  <a:pt x="381000" y="571500"/>
                </a:cubicBez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/>
          <p:cNvSpPr/>
          <p:nvPr/>
        </p:nvSpPr>
        <p:spPr>
          <a:xfrm rot="20135628">
            <a:off x="9283179" y="1397161"/>
            <a:ext cx="278558" cy="23228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807364" y="1045698"/>
            <a:ext cx="659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R-F </a:t>
            </a:r>
            <a:endParaRPr lang="en-US" sz="2400" i="1" dirty="0"/>
          </a:p>
        </p:txBody>
      </p:sp>
      <p:sp>
        <p:nvSpPr>
          <p:cNvPr id="30" name="Circular Arrow 29"/>
          <p:cNvSpPr/>
          <p:nvPr/>
        </p:nvSpPr>
        <p:spPr>
          <a:xfrm rot="16200000">
            <a:off x="10860251" y="940019"/>
            <a:ext cx="321745" cy="1161975"/>
          </a:xfrm>
          <a:prstGeom prst="circular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31" name="Circular Arrow 30"/>
          <p:cNvSpPr/>
          <p:nvPr/>
        </p:nvSpPr>
        <p:spPr>
          <a:xfrm rot="5400000">
            <a:off x="10973499" y="930944"/>
            <a:ext cx="321745" cy="1161975"/>
          </a:xfrm>
          <a:prstGeom prst="circular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475720" y="2446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2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0818"/>
            <a:ext cx="10515600" cy="5112327"/>
          </a:xfrm>
        </p:spPr>
        <p:txBody>
          <a:bodyPr>
            <a:normAutofit/>
          </a:bodyPr>
          <a:lstStyle/>
          <a:p>
            <a:r>
              <a:rPr lang="en-US" dirty="0" smtClean="0"/>
              <a:t>Larger Gradients -&gt; Higher Freq. in K-space -&gt; Higher Resolution</a:t>
            </a:r>
          </a:p>
          <a:p>
            <a:pPr lvl="1"/>
            <a:r>
              <a:rPr lang="en-US" dirty="0" smtClean="0"/>
              <a:t>Theoretically MRI resolution is dependent on Gradient Strength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practice we image living things</a:t>
            </a:r>
          </a:p>
          <a:p>
            <a:pPr marL="0" indent="0">
              <a:buNone/>
            </a:pPr>
            <a:r>
              <a:rPr lang="en-US" dirty="0" smtClean="0"/>
              <a:t>-&gt;Practically, scan time limits resolution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379827" y="2182089"/>
            <a:ext cx="9114126" cy="3200400"/>
            <a:chOff x="1379827" y="2182089"/>
            <a:chExt cx="9114126" cy="32004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6454" y="2182089"/>
              <a:ext cx="2857499" cy="3200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9827" y="2182089"/>
              <a:ext cx="2857500" cy="3200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34117" y="2528464"/>
              <a:ext cx="640556" cy="627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34117" y="3320408"/>
              <a:ext cx="640556" cy="627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34117" y="4125799"/>
              <a:ext cx="640556" cy="627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 flipV="1">
              <a:off x="4543260" y="4134778"/>
              <a:ext cx="640556" cy="62792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0208" y="3324711"/>
              <a:ext cx="668373" cy="627930"/>
            </a:xfrm>
            <a:prstGeom prst="rect">
              <a:avLst/>
            </a:prstGeom>
          </p:spPr>
        </p:pic>
        <p:sp>
          <p:nvSpPr>
            <p:cNvPr id="15" name="Right Arrow 14"/>
            <p:cNvSpPr/>
            <p:nvPr/>
          </p:nvSpPr>
          <p:spPr>
            <a:xfrm>
              <a:off x="5642233" y="3513488"/>
              <a:ext cx="1554480" cy="5376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06558" y="2657762"/>
              <a:ext cx="1891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Fourier Transform</a:t>
              </a:r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2971336" y="4439763"/>
              <a:ext cx="1504025" cy="57946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3244220" y="3698477"/>
              <a:ext cx="1231141" cy="74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1"/>
            </p:cNvCxnSpPr>
            <p:nvPr/>
          </p:nvCxnSpPr>
          <p:spPr>
            <a:xfrm flipH="1">
              <a:off x="3022707" y="2842428"/>
              <a:ext cx="1511410" cy="855051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56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do we reduce K-space points but not resolution?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92167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prior knowledge do we have about MRI k-space?</a:t>
            </a:r>
            <a:endParaRPr lang="en-US" dirty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Symmetrical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Partial </a:t>
            </a:r>
            <a:r>
              <a:rPr lang="en-US" dirty="0"/>
              <a:t>F</a:t>
            </a:r>
            <a:r>
              <a:rPr lang="en-US" dirty="0" smtClean="0"/>
              <a:t>ourier reconstruction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Projection Onto Convex </a:t>
            </a:r>
            <a:r>
              <a:rPr lang="en-US" dirty="0" smtClean="0"/>
              <a:t>Sets (POCS)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Compressible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Under wavelet or other transform, MRI images are sparse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14" y="4024938"/>
            <a:ext cx="2307771" cy="2561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52" y="4024938"/>
            <a:ext cx="2283278" cy="255727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722179" y="5305904"/>
            <a:ext cx="1098886" cy="537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35106" y="4391504"/>
            <a:ext cx="1207008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Discrete </a:t>
            </a:r>
            <a:r>
              <a:rPr lang="en-US" smtClean="0"/>
              <a:t>Wavelet Transform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58539" y="4564502"/>
            <a:ext cx="4665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 would be great if we could acquire in DWT space and only acquire the interesting points</a:t>
            </a:r>
          </a:p>
          <a:p>
            <a:r>
              <a:rPr lang="mr-IN" sz="2800" dirty="0" smtClean="0"/>
              <a:t>……</a:t>
            </a:r>
            <a:r>
              <a:rPr lang="en-US" sz="2800" dirty="0" smtClean="0"/>
              <a:t>.  But we can’t 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249885" y="4539788"/>
            <a:ext cx="4747043" cy="188128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750" y="1920240"/>
            <a:ext cx="3157047" cy="21046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26779" y="1606155"/>
            <a:ext cx="3015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Histogram of Pixel </a:t>
            </a:r>
            <a:r>
              <a:rPr lang="en-US" dirty="0" smtClean="0"/>
              <a:t>Magnitude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15958" y="4040481"/>
            <a:ext cx="124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Significant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396176" y="4037502"/>
            <a:ext cx="179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Insignificant</a:t>
            </a:r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10024647" y="3728826"/>
            <a:ext cx="113803" cy="63742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 rot="16200000">
            <a:off x="11217627" y="3438666"/>
            <a:ext cx="113805" cy="121775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3833" y="1958077"/>
            <a:ext cx="1984917" cy="87409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63452" y="1331461"/>
            <a:ext cx="338255" cy="219208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30974" y="1958076"/>
            <a:ext cx="338255" cy="87409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6409" y="1887290"/>
            <a:ext cx="281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=</a:t>
            </a:r>
            <a:endParaRPr lang="en-US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4489412" y="2073561"/>
            <a:ext cx="338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Y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3221890" y="2041178"/>
            <a:ext cx="338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X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1870013" y="2038989"/>
            <a:ext cx="338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000" dirty="0"/>
              <a:t>Φ</a:t>
            </a:r>
            <a:endParaRPr lang="en-US" sz="4000" dirty="0"/>
          </a:p>
        </p:txBody>
      </p:sp>
      <p:sp>
        <p:nvSpPr>
          <p:cNvPr id="13" name="TextBox 12"/>
          <p:cNvSpPr txBox="1"/>
          <p:nvPr/>
        </p:nvSpPr>
        <p:spPr>
          <a:xfrm>
            <a:off x="5704116" y="1972713"/>
            <a:ext cx="5101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we know X is sparse,</a:t>
            </a:r>
          </a:p>
          <a:p>
            <a:r>
              <a:rPr lang="en-US" sz="2800" dirty="0" smtClean="0"/>
              <a:t>can we invert </a:t>
            </a:r>
            <a:r>
              <a:rPr lang="el-GR" sz="2800" dirty="0" smtClean="0"/>
              <a:t>Φ</a:t>
            </a:r>
            <a:r>
              <a:rPr lang="en-US" sz="2800" dirty="0" smtClean="0"/>
              <a:t> to get X from Y? 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103833" y="3597212"/>
            <a:ext cx="8595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Theorem: If </a:t>
            </a:r>
            <a:r>
              <a:rPr lang="el-GR" sz="2800" dirty="0" smtClean="0"/>
              <a:t>Φ</a:t>
            </a:r>
            <a:r>
              <a:rPr lang="en-US" sz="2800" dirty="0" smtClean="0"/>
              <a:t> satisfies Restricted Isometry Property (RIP), then x is unique, sparse solution to </a:t>
            </a:r>
            <a:r>
              <a:rPr lang="el-GR" sz="2800" dirty="0" smtClean="0"/>
              <a:t>Φ</a:t>
            </a:r>
            <a:r>
              <a:rPr lang="en-US" sz="2800" dirty="0" smtClean="0"/>
              <a:t>x=y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103833" y="4706969"/>
            <a:ext cx="774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Meaning: If </a:t>
            </a:r>
            <a:r>
              <a:rPr lang="el-GR" sz="2800" dirty="0" smtClean="0"/>
              <a:t>Φ</a:t>
            </a:r>
            <a:r>
              <a:rPr lang="en-US" sz="2800" dirty="0" smtClean="0"/>
              <a:t> is nearl</a:t>
            </a:r>
            <a:r>
              <a:rPr lang="en-US" sz="2800" dirty="0" smtClean="0"/>
              <a:t>y an orthogonal matrix, </a:t>
            </a:r>
          </a:p>
          <a:p>
            <a:r>
              <a:rPr lang="en-US" sz="2800" dirty="0" smtClean="0"/>
              <a:t>we can </a:t>
            </a:r>
            <a:r>
              <a:rPr lang="en-US" sz="2800" dirty="0" smtClean="0"/>
              <a:t>recover x by solving:</a:t>
            </a:r>
            <a:endParaRPr lang="en-US" sz="2800" b="1" dirty="0" smtClean="0"/>
          </a:p>
          <a:p>
            <a:endParaRPr lang="en-US" sz="28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606145" y="5224421"/>
            <a:ext cx="4429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min|x|</a:t>
            </a:r>
            <a:r>
              <a:rPr lang="en-US" sz="3200" baseline="-25000" dirty="0" smtClean="0"/>
              <a:t>0</a:t>
            </a:r>
            <a:r>
              <a:rPr lang="en-US" sz="3200" dirty="0" smtClean="0"/>
              <a:t> such that </a:t>
            </a:r>
            <a:r>
              <a:rPr lang="el-GR" sz="3200" dirty="0" smtClean="0"/>
              <a:t>Φ</a:t>
            </a:r>
            <a:r>
              <a:rPr lang="en-US" sz="3200" dirty="0" smtClean="0"/>
              <a:t>x=y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5606145" y="5262358"/>
            <a:ext cx="4092382" cy="58477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210811" y="6029714"/>
            <a:ext cx="8594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L</a:t>
            </a:r>
            <a:r>
              <a:rPr lang="en-US" sz="2000" baseline="-25000" dirty="0" err="1" smtClean="0"/>
              <a:t>p</a:t>
            </a:r>
            <a:r>
              <a:rPr lang="en-US" sz="2000" dirty="0" smtClean="0"/>
              <a:t> norms: |</a:t>
            </a:r>
            <a:r>
              <a:rPr lang="en-US" sz="2000" dirty="0" err="1" smtClean="0"/>
              <a:t>x|</a:t>
            </a:r>
            <a:r>
              <a:rPr lang="en-US" sz="2000" baseline="-25000" dirty="0" err="1" smtClean="0"/>
              <a:t>p</a:t>
            </a:r>
            <a:r>
              <a:rPr lang="en-US" sz="2000" dirty="0" smtClean="0"/>
              <a:t>=(</a:t>
            </a:r>
            <a:r>
              <a:rPr lang="en-US" sz="2000" dirty="0" err="1" smtClean="0"/>
              <a:t>Ʃ|x|</a:t>
            </a:r>
            <a:r>
              <a:rPr lang="en-US" sz="2000" baseline="30000" dirty="0" err="1" smtClean="0"/>
              <a:t>p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1/p</a:t>
            </a:r>
            <a:r>
              <a:rPr lang="en-US" sz="2000" dirty="0" smtClean="0"/>
              <a:t> where |x|</a:t>
            </a:r>
            <a:r>
              <a:rPr lang="en-US" sz="2000" baseline="-25000" dirty="0" smtClean="0"/>
              <a:t>0 </a:t>
            </a:r>
            <a:r>
              <a:rPr lang="en-US" sz="2000" dirty="0" smtClean="0"/>
              <a:t>is the number of non-zero entries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76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Application to MRI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604"/>
            <a:ext cx="10515600" cy="5011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Minimizing the L</a:t>
            </a:r>
            <a:r>
              <a:rPr lang="en-US" baseline="-25000" dirty="0" smtClean="0"/>
              <a:t>0</a:t>
            </a:r>
            <a:r>
              <a:rPr lang="en-US" dirty="0" smtClean="0"/>
              <a:t> norm is computationally very expensive</a:t>
            </a:r>
          </a:p>
          <a:p>
            <a:pPr marL="0" indent="0">
              <a:buNone/>
            </a:pPr>
            <a:r>
              <a:rPr lang="en-US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 norm is convex and much simpler to minimize</a:t>
            </a:r>
          </a:p>
          <a:p>
            <a:pPr marL="0" indent="0">
              <a:buNone/>
            </a:pPr>
            <a:r>
              <a:rPr lang="en-US" dirty="0" smtClean="0"/>
              <a:t>-&gt;Theorem:</a:t>
            </a:r>
            <a:r>
              <a:rPr lang="en-US" dirty="0" smtClean="0"/>
              <a:t> L</a:t>
            </a:r>
            <a:r>
              <a:rPr lang="en-US" baseline="-25000" dirty="0" smtClean="0"/>
              <a:t>1</a:t>
            </a:r>
            <a:r>
              <a:rPr lang="en-US" dirty="0" smtClean="0"/>
              <a:t> min = </a:t>
            </a:r>
            <a:r>
              <a:rPr lang="en-US" dirty="0" smtClean="0"/>
              <a:t>L</a:t>
            </a:r>
            <a:r>
              <a:rPr lang="en-US" baseline="-25000" dirty="0" smtClean="0"/>
              <a:t>0</a:t>
            </a:r>
            <a:r>
              <a:rPr lang="en-US" dirty="0" smtClean="0"/>
              <a:t> min if </a:t>
            </a:r>
            <a:r>
              <a:rPr lang="el-GR" dirty="0" smtClean="0"/>
              <a:t>Φ</a:t>
            </a:r>
            <a:r>
              <a:rPr lang="en-US" dirty="0" smtClean="0"/>
              <a:t> satisfies</a:t>
            </a:r>
            <a:r>
              <a:rPr lang="en-US" dirty="0" smtClean="0"/>
              <a:t> RIP to a more stringent limit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Applying to MRI:</a:t>
            </a:r>
          </a:p>
          <a:p>
            <a:pPr marL="0" indent="0">
              <a:buNone/>
            </a:pPr>
            <a:r>
              <a:rPr lang="en-US" dirty="0" smtClean="0"/>
              <a:t>Fourier transforming k-space “f” to get image “u” that we </a:t>
            </a:r>
            <a:r>
              <a:rPr lang="en-US" dirty="0" err="1" smtClean="0"/>
              <a:t>sparsify</a:t>
            </a:r>
            <a:r>
              <a:rPr lang="en-US" dirty="0" smtClean="0"/>
              <a:t> with wavelet transform “W” and minimize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min|Wu|</a:t>
            </a:r>
            <a:r>
              <a:rPr lang="en-US" baseline="-25000" dirty="0" smtClean="0"/>
              <a:t>0</a:t>
            </a:r>
            <a:r>
              <a:rPr lang="en-US" dirty="0" smtClean="0"/>
              <a:t>= such that </a:t>
            </a:r>
            <a:r>
              <a:rPr lang="en-US" i="1" dirty="0" smtClean="0"/>
              <a:t>F</a:t>
            </a:r>
            <a:r>
              <a:rPr lang="en-US" dirty="0" smtClean="0"/>
              <a:t>u=f</a:t>
            </a:r>
          </a:p>
          <a:p>
            <a:pPr marL="0" indent="0">
              <a:buNone/>
            </a:pPr>
            <a:r>
              <a:rPr lang="en-US" dirty="0" smtClean="0"/>
              <a:t>In practice due to noise we don’t enforce </a:t>
            </a:r>
            <a:r>
              <a:rPr lang="en-US" i="1" dirty="0" smtClean="0"/>
              <a:t>F</a:t>
            </a:r>
            <a:r>
              <a:rPr lang="en-US" dirty="0" smtClean="0"/>
              <a:t>u=f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/>
              <a:t>min|Wu|</a:t>
            </a:r>
            <a:r>
              <a:rPr lang="en-US" baseline="-25000" dirty="0" smtClean="0"/>
              <a:t>0</a:t>
            </a:r>
            <a:r>
              <a:rPr lang="en-US" dirty="0" smtClean="0"/>
              <a:t>= such that |</a:t>
            </a:r>
            <a:r>
              <a:rPr lang="en-US" i="1" dirty="0" smtClean="0"/>
              <a:t>F</a:t>
            </a:r>
            <a:r>
              <a:rPr lang="en-US" dirty="0" smtClean="0"/>
              <a:t>u-f|</a:t>
            </a:r>
            <a:r>
              <a:rPr lang="en-US" baseline="-25000" dirty="0" smtClean="0"/>
              <a:t>2</a:t>
            </a:r>
            <a:r>
              <a:rPr lang="en-US" dirty="0" smtClean="0"/>
              <a:t>&lt;</a:t>
            </a:r>
            <a:r>
              <a:rPr lang="el-GR" b="1" dirty="0"/>
              <a:t>σ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3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1624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If we randomly under sample our k-space, satisfies RIP</a:t>
            </a:r>
          </a:p>
          <a:p>
            <a:pPr marL="0" indent="0">
              <a:buNone/>
            </a:pPr>
            <a:r>
              <a:rPr lang="en-US" dirty="0" smtClean="0"/>
              <a:t>Split-</a:t>
            </a:r>
            <a:r>
              <a:rPr lang="en-US" dirty="0" err="1" smtClean="0"/>
              <a:t>Bregman</a:t>
            </a:r>
            <a:r>
              <a:rPr lang="en-US" dirty="0" smtClean="0"/>
              <a:t> Method</a:t>
            </a:r>
          </a:p>
          <a:p>
            <a:pPr marL="457200" lvl="1" indent="0">
              <a:buNone/>
            </a:pPr>
            <a:r>
              <a:rPr lang="en-US" dirty="0" smtClean="0"/>
              <a:t>Modified </a:t>
            </a:r>
            <a:r>
              <a:rPr lang="en-US" dirty="0" err="1" smtClean="0"/>
              <a:t>Bregman</a:t>
            </a:r>
            <a:r>
              <a:rPr lang="en-US" dirty="0"/>
              <a:t>-</a:t>
            </a:r>
            <a:r>
              <a:rPr lang="en-US" dirty="0" smtClean="0"/>
              <a:t>Iteration method </a:t>
            </a:r>
          </a:p>
          <a:p>
            <a:pPr lvl="2"/>
            <a:r>
              <a:rPr lang="en-US" dirty="0" smtClean="0"/>
              <a:t>commonly used for L</a:t>
            </a:r>
            <a:r>
              <a:rPr lang="en-US" baseline="-25000" dirty="0" smtClean="0"/>
              <a:t>1</a:t>
            </a:r>
            <a:r>
              <a:rPr lang="en-US" dirty="0" smtClean="0"/>
              <a:t> minimization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Used </a:t>
            </a:r>
            <a:r>
              <a:rPr lang="en-US" dirty="0" err="1" smtClean="0"/>
              <a:t>Haar</a:t>
            </a:r>
            <a:r>
              <a:rPr lang="en-US" dirty="0" smtClean="0"/>
              <a:t> wavelet for DWT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7906"/>
            <a:ext cx="5744241" cy="486584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38430" y="511850"/>
            <a:ext cx="2659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Compressed Sensing Test  Sparsity = 25%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65940" y="919658"/>
            <a:ext cx="174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Original </a:t>
            </a:r>
            <a:r>
              <a:rPr lang="en-US" dirty="0" smtClean="0"/>
              <a:t>Image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23750" y="919658"/>
            <a:ext cx="262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Under-sampled k-space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000498" y="5709086"/>
            <a:ext cx="262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Recovered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44625" y="5709086"/>
            <a:ext cx="262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Under-sampled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516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Brain image with Sparsity = 50%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9388"/>
            <a:ext cx="2225618" cy="2492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10" y="2697480"/>
            <a:ext cx="2245179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581" y="2719388"/>
            <a:ext cx="2228339" cy="2495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212" y="2719388"/>
            <a:ext cx="2225618" cy="24926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8838" y="2350056"/>
            <a:ext cx="174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Original </a:t>
            </a:r>
            <a:r>
              <a:rPr lang="en-US" dirty="0" smtClean="0"/>
              <a:t>Image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4456" y="2350056"/>
            <a:ext cx="294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Under-sampled k-space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75581" y="2328148"/>
            <a:ext cx="294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Under-sampled Image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69596" y="2323624"/>
            <a:ext cx="178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Recovered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3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Minimization performance depends on a length-scale gamma</a:t>
            </a:r>
          </a:p>
          <a:p>
            <a:pPr marL="457200" lvl="1" indent="0">
              <a:buNone/>
            </a:pPr>
            <a:r>
              <a:rPr lang="en-US" dirty="0" smtClean="0"/>
              <a:t>-Characterize parameter space for relevant image types</a:t>
            </a:r>
          </a:p>
          <a:p>
            <a:pPr marL="0" indent="0">
              <a:buNone/>
            </a:pPr>
            <a:r>
              <a:rPr lang="en-US" dirty="0" smtClean="0"/>
              <a:t>Implement compressed sensing for 3-D k-space images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92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15775</TotalTime>
  <Words>481</Words>
  <Application>Microsoft Macintosh PowerPoint</Application>
  <PresentationFormat>Widescreen</PresentationFormat>
  <Paragraphs>97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Cambria Math</vt:lpstr>
      <vt:lpstr>Mangal</vt:lpstr>
      <vt:lpstr>Arial</vt:lpstr>
      <vt:lpstr>Office Theme</vt:lpstr>
      <vt:lpstr>Compressed Sensing MRI</vt:lpstr>
      <vt:lpstr>How MRI works</vt:lpstr>
      <vt:lpstr>The Problem</vt:lpstr>
      <vt:lpstr>How do we reduce K-space points but not resolution?</vt:lpstr>
      <vt:lpstr>Compressed Sensing</vt:lpstr>
      <vt:lpstr>Application to MRI</vt:lpstr>
      <vt:lpstr>Minimization</vt:lpstr>
      <vt:lpstr>Brain image with Sparsity = 50% </vt:lpstr>
      <vt:lpstr>Future Directions</vt:lpstr>
      <vt:lpstr>Compressed Sensing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Compressed Sensing MRI</dc:title>
  <dc:creator>Andrew McCallister</dc:creator>
  <cp:lastModifiedBy>Andrew McCallister</cp:lastModifiedBy>
  <cp:revision>43</cp:revision>
  <cp:lastPrinted>2018-04-25T04:39:19Z</cp:lastPrinted>
  <dcterms:created xsi:type="dcterms:W3CDTF">2018-04-20T20:05:01Z</dcterms:created>
  <dcterms:modified xsi:type="dcterms:W3CDTF">2018-05-01T19:00:28Z</dcterms:modified>
</cp:coreProperties>
</file>